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62" r:id="rId2"/>
    <p:sldId id="313" r:id="rId3"/>
    <p:sldId id="257" r:id="rId4"/>
    <p:sldId id="392" r:id="rId5"/>
    <p:sldId id="464" r:id="rId6"/>
    <p:sldId id="314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6" r:id="rId15"/>
    <p:sldId id="444" r:id="rId16"/>
    <p:sldId id="447" r:id="rId17"/>
    <p:sldId id="448" r:id="rId18"/>
    <p:sldId id="445" r:id="rId19"/>
    <p:sldId id="449" r:id="rId20"/>
    <p:sldId id="450" r:id="rId21"/>
    <p:sldId id="451" r:id="rId22"/>
    <p:sldId id="452" r:id="rId23"/>
    <p:sldId id="394" r:id="rId24"/>
    <p:sldId id="465" r:id="rId25"/>
    <p:sldId id="453" r:id="rId26"/>
    <p:sldId id="454" r:id="rId27"/>
    <p:sldId id="395" r:id="rId28"/>
    <p:sldId id="396" r:id="rId29"/>
    <p:sldId id="397" r:id="rId30"/>
    <p:sldId id="455" r:id="rId31"/>
    <p:sldId id="456" r:id="rId32"/>
    <p:sldId id="457" r:id="rId33"/>
    <p:sldId id="466" r:id="rId34"/>
    <p:sldId id="458" r:id="rId35"/>
    <p:sldId id="459" r:id="rId36"/>
    <p:sldId id="460" r:id="rId37"/>
    <p:sldId id="467" r:id="rId38"/>
    <p:sldId id="461" r:id="rId39"/>
    <p:sldId id="285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63641C4-3A55-436C-98CB-2D7B17B68B55}">
          <p14:sldIdLst>
            <p14:sldId id="462"/>
            <p14:sldId id="313"/>
            <p14:sldId id="257"/>
            <p14:sldId id="392"/>
            <p14:sldId id="464"/>
            <p14:sldId id="314"/>
            <p14:sldId id="437"/>
            <p14:sldId id="438"/>
            <p14:sldId id="439"/>
            <p14:sldId id="440"/>
            <p14:sldId id="441"/>
            <p14:sldId id="442"/>
            <p14:sldId id="443"/>
            <p14:sldId id="446"/>
            <p14:sldId id="444"/>
            <p14:sldId id="447"/>
            <p14:sldId id="448"/>
            <p14:sldId id="445"/>
            <p14:sldId id="449"/>
            <p14:sldId id="450"/>
            <p14:sldId id="451"/>
            <p14:sldId id="452"/>
            <p14:sldId id="394"/>
            <p14:sldId id="465"/>
            <p14:sldId id="453"/>
            <p14:sldId id="454"/>
            <p14:sldId id="395"/>
            <p14:sldId id="396"/>
            <p14:sldId id="397"/>
            <p14:sldId id="455"/>
            <p14:sldId id="456"/>
            <p14:sldId id="457"/>
            <p14:sldId id="466"/>
            <p14:sldId id="458"/>
            <p14:sldId id="459"/>
            <p14:sldId id="460"/>
            <p14:sldId id="467"/>
            <p14:sldId id="461"/>
            <p14:sldId id="285"/>
          </p14:sldIdLst>
        </p14:section>
        <p14:section name="Sekcja bez tytułu" id="{1E0FB385-EACF-4695-B149-DA9EFCDC53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3"/>
    <p:restoredTop sz="92810"/>
  </p:normalViewPr>
  <p:slideViewPr>
    <p:cSldViewPr snapToGrid="0">
      <p:cViewPr varScale="1">
        <p:scale>
          <a:sx n="119" d="100"/>
          <a:sy n="119" d="100"/>
        </p:scale>
        <p:origin x="87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1BE4C8-966E-7C45-87C5-FADFF0BBC3F7}" type="doc">
      <dgm:prSet loTypeId="urn:microsoft.com/office/officeart/2005/8/layout/hProcess9" loCatId="" qsTypeId="urn:microsoft.com/office/officeart/2005/8/quickstyle/simple1" qsCatId="simple" csTypeId="urn:microsoft.com/office/officeart/2005/8/colors/colorful1" csCatId="colorful" phldr="1"/>
      <dgm:spPr/>
    </dgm:pt>
    <dgm:pt modelId="{9926B6C3-409F-624F-8147-DFAB51259272}">
      <dgm:prSet phldrT="[Tekst]"/>
      <dgm:spPr/>
      <dgm:t>
        <a:bodyPr/>
        <a:lstStyle/>
        <a:p>
          <a:r>
            <a:rPr lang="pl-PL" dirty="0"/>
            <a:t>NN</a:t>
          </a:r>
        </a:p>
      </dgm:t>
    </dgm:pt>
    <dgm:pt modelId="{46E03D45-9186-2746-AA6E-5AACDE6FC6BA}" type="parTrans" cxnId="{D623DED3-E455-F543-9E88-A020E33DB906}">
      <dgm:prSet/>
      <dgm:spPr/>
      <dgm:t>
        <a:bodyPr/>
        <a:lstStyle/>
        <a:p>
          <a:endParaRPr lang="pl-PL"/>
        </a:p>
      </dgm:t>
    </dgm:pt>
    <dgm:pt modelId="{DF25994F-39F7-9841-BC59-7D6F063E512C}" type="sibTrans" cxnId="{D623DED3-E455-F543-9E88-A020E33DB906}">
      <dgm:prSet/>
      <dgm:spPr/>
      <dgm:t>
        <a:bodyPr/>
        <a:lstStyle/>
        <a:p>
          <a:endParaRPr lang="pl-PL"/>
        </a:p>
      </dgm:t>
    </dgm:pt>
    <dgm:pt modelId="{BFC4411E-06FF-A540-8AC4-A04EF7E2BCB2}">
      <dgm:prSet phldrT="[Tekst]"/>
      <dgm:spPr/>
      <dgm:t>
        <a:bodyPr/>
        <a:lstStyle/>
        <a:p>
          <a:r>
            <a:rPr lang="pl-PL" dirty="0"/>
            <a:t>ŚN</a:t>
          </a:r>
        </a:p>
      </dgm:t>
    </dgm:pt>
    <dgm:pt modelId="{35336E16-2417-C741-9A00-EA7CF009832B}" type="parTrans" cxnId="{83A9C280-832C-6242-B52B-801F2AC16AA2}">
      <dgm:prSet/>
      <dgm:spPr/>
      <dgm:t>
        <a:bodyPr/>
        <a:lstStyle/>
        <a:p>
          <a:endParaRPr lang="pl-PL"/>
        </a:p>
      </dgm:t>
    </dgm:pt>
    <dgm:pt modelId="{3E8A016C-0187-9348-A61D-2A3DF9CC96AF}" type="sibTrans" cxnId="{83A9C280-832C-6242-B52B-801F2AC16AA2}">
      <dgm:prSet/>
      <dgm:spPr/>
      <dgm:t>
        <a:bodyPr/>
        <a:lstStyle/>
        <a:p>
          <a:endParaRPr lang="pl-PL"/>
        </a:p>
      </dgm:t>
    </dgm:pt>
    <dgm:pt modelId="{DD684DC1-6E54-454F-9630-90E4277691E8}">
      <dgm:prSet phldrT="[Tekst]"/>
      <dgm:spPr/>
      <dgm:t>
        <a:bodyPr/>
        <a:lstStyle/>
        <a:p>
          <a:r>
            <a:rPr lang="pl-PL" dirty="0"/>
            <a:t>ŚK</a:t>
          </a:r>
        </a:p>
      </dgm:t>
    </dgm:pt>
    <dgm:pt modelId="{0663A057-FF82-BF42-9B12-119225AE3DB4}" type="parTrans" cxnId="{DBB11EE5-F332-0247-8003-A0912ADACCB1}">
      <dgm:prSet/>
      <dgm:spPr/>
      <dgm:t>
        <a:bodyPr/>
        <a:lstStyle/>
        <a:p>
          <a:endParaRPr lang="pl-PL"/>
        </a:p>
      </dgm:t>
    </dgm:pt>
    <dgm:pt modelId="{2D3D2485-6698-6D4A-AC62-5ECF6DE0CCEC}" type="sibTrans" cxnId="{DBB11EE5-F332-0247-8003-A0912ADACCB1}">
      <dgm:prSet/>
      <dgm:spPr/>
      <dgm:t>
        <a:bodyPr/>
        <a:lstStyle/>
        <a:p>
          <a:endParaRPr lang="pl-PL"/>
        </a:p>
      </dgm:t>
    </dgm:pt>
    <dgm:pt modelId="{AF45141D-C864-7D45-8520-7ACAD8A1A8B2}">
      <dgm:prSet phldrT="[Tekst]"/>
      <dgm:spPr/>
      <dgm:t>
        <a:bodyPr/>
        <a:lstStyle/>
        <a:p>
          <a:r>
            <a:rPr lang="pl-PL" dirty="0"/>
            <a:t>NK</a:t>
          </a:r>
        </a:p>
      </dgm:t>
    </dgm:pt>
    <dgm:pt modelId="{4138BF12-A844-8E4B-9E71-E32D3984B1E7}" type="parTrans" cxnId="{B002667C-AD7B-4E4F-81EF-15F6C962AB2D}">
      <dgm:prSet/>
      <dgm:spPr/>
      <dgm:t>
        <a:bodyPr/>
        <a:lstStyle/>
        <a:p>
          <a:endParaRPr lang="pl-PL"/>
        </a:p>
      </dgm:t>
    </dgm:pt>
    <dgm:pt modelId="{9CD46614-E84A-074C-A735-B4CDE7CC85C7}" type="sibTrans" cxnId="{B002667C-AD7B-4E4F-81EF-15F6C962AB2D}">
      <dgm:prSet/>
      <dgm:spPr/>
      <dgm:t>
        <a:bodyPr/>
        <a:lstStyle/>
        <a:p>
          <a:endParaRPr lang="pl-PL"/>
        </a:p>
      </dgm:t>
    </dgm:pt>
    <dgm:pt modelId="{881D00C4-E13D-D045-89D2-1FC0696A8556}" type="pres">
      <dgm:prSet presAssocID="{A11BE4C8-966E-7C45-87C5-FADFF0BBC3F7}" presName="CompostProcess" presStyleCnt="0">
        <dgm:presLayoutVars>
          <dgm:dir/>
          <dgm:resizeHandles val="exact"/>
        </dgm:presLayoutVars>
      </dgm:prSet>
      <dgm:spPr/>
    </dgm:pt>
    <dgm:pt modelId="{E7DB5241-CB5A-1A4A-BEBC-D8B559F79EEF}" type="pres">
      <dgm:prSet presAssocID="{A11BE4C8-966E-7C45-87C5-FADFF0BBC3F7}" presName="arrow" presStyleLbl="bgShp" presStyleIdx="0" presStyleCnt="1" custScaleX="113683" custLinFactNeighborX="-1712" custLinFactNeighborY="8937"/>
      <dgm:spPr/>
    </dgm:pt>
    <dgm:pt modelId="{E15971CA-F293-9645-AED1-8ECF28A52B16}" type="pres">
      <dgm:prSet presAssocID="{A11BE4C8-966E-7C45-87C5-FADFF0BBC3F7}" presName="linearProcess" presStyleCnt="0"/>
      <dgm:spPr/>
    </dgm:pt>
    <dgm:pt modelId="{0FBDF293-FC82-4D49-90BB-DB97DA1BA2C3}" type="pres">
      <dgm:prSet presAssocID="{9926B6C3-409F-624F-8147-DFAB51259272}" presName="textNode" presStyleLbl="node1" presStyleIdx="0" presStyleCnt="4">
        <dgm:presLayoutVars>
          <dgm:bulletEnabled val="1"/>
        </dgm:presLayoutVars>
      </dgm:prSet>
      <dgm:spPr/>
    </dgm:pt>
    <dgm:pt modelId="{F095119A-2070-3E47-B0B8-0A2058AC8558}" type="pres">
      <dgm:prSet presAssocID="{DF25994F-39F7-9841-BC59-7D6F063E512C}" presName="sibTrans" presStyleCnt="0"/>
      <dgm:spPr/>
    </dgm:pt>
    <dgm:pt modelId="{32FFC70C-FF0B-AE4B-8FD4-F52C77114972}" type="pres">
      <dgm:prSet presAssocID="{BFC4411E-06FF-A540-8AC4-A04EF7E2BCB2}" presName="textNode" presStyleLbl="node1" presStyleIdx="1" presStyleCnt="4">
        <dgm:presLayoutVars>
          <dgm:bulletEnabled val="1"/>
        </dgm:presLayoutVars>
      </dgm:prSet>
      <dgm:spPr/>
    </dgm:pt>
    <dgm:pt modelId="{E82F5B2F-A22A-0341-AD01-1212235802E2}" type="pres">
      <dgm:prSet presAssocID="{3E8A016C-0187-9348-A61D-2A3DF9CC96AF}" presName="sibTrans" presStyleCnt="0"/>
      <dgm:spPr/>
    </dgm:pt>
    <dgm:pt modelId="{950210C6-A7FF-D544-B9D1-0196795A6329}" type="pres">
      <dgm:prSet presAssocID="{DD684DC1-6E54-454F-9630-90E4277691E8}" presName="textNode" presStyleLbl="node1" presStyleIdx="2" presStyleCnt="4">
        <dgm:presLayoutVars>
          <dgm:bulletEnabled val="1"/>
        </dgm:presLayoutVars>
      </dgm:prSet>
      <dgm:spPr/>
    </dgm:pt>
    <dgm:pt modelId="{53967FC5-09AF-BE4F-BF24-9837C0314F96}" type="pres">
      <dgm:prSet presAssocID="{2D3D2485-6698-6D4A-AC62-5ECF6DE0CCEC}" presName="sibTrans" presStyleCnt="0"/>
      <dgm:spPr/>
    </dgm:pt>
    <dgm:pt modelId="{0E0A7667-F953-E542-888B-34F611C8D60B}" type="pres">
      <dgm:prSet presAssocID="{AF45141D-C864-7D45-8520-7ACAD8A1A8B2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E20F906-612C-EC4E-B87F-F8CDF0386B21}" type="presOf" srcId="{AF45141D-C864-7D45-8520-7ACAD8A1A8B2}" destId="{0E0A7667-F953-E542-888B-34F611C8D60B}" srcOrd="0" destOrd="0" presId="urn:microsoft.com/office/officeart/2005/8/layout/hProcess9"/>
    <dgm:cxn modelId="{C4D50E0D-FE7A-4044-9E3B-76FA7FD7033A}" type="presOf" srcId="{DD684DC1-6E54-454F-9630-90E4277691E8}" destId="{950210C6-A7FF-D544-B9D1-0196795A6329}" srcOrd="0" destOrd="0" presId="urn:microsoft.com/office/officeart/2005/8/layout/hProcess9"/>
    <dgm:cxn modelId="{B38E334C-EEAB-FB4C-B699-C22A04F2FD1D}" type="presOf" srcId="{9926B6C3-409F-624F-8147-DFAB51259272}" destId="{0FBDF293-FC82-4D49-90BB-DB97DA1BA2C3}" srcOrd="0" destOrd="0" presId="urn:microsoft.com/office/officeart/2005/8/layout/hProcess9"/>
    <dgm:cxn modelId="{B002667C-AD7B-4E4F-81EF-15F6C962AB2D}" srcId="{A11BE4C8-966E-7C45-87C5-FADFF0BBC3F7}" destId="{AF45141D-C864-7D45-8520-7ACAD8A1A8B2}" srcOrd="3" destOrd="0" parTransId="{4138BF12-A844-8E4B-9E71-E32D3984B1E7}" sibTransId="{9CD46614-E84A-074C-A735-B4CDE7CC85C7}"/>
    <dgm:cxn modelId="{83A9C280-832C-6242-B52B-801F2AC16AA2}" srcId="{A11BE4C8-966E-7C45-87C5-FADFF0BBC3F7}" destId="{BFC4411E-06FF-A540-8AC4-A04EF7E2BCB2}" srcOrd="1" destOrd="0" parTransId="{35336E16-2417-C741-9A00-EA7CF009832B}" sibTransId="{3E8A016C-0187-9348-A61D-2A3DF9CC96AF}"/>
    <dgm:cxn modelId="{D623DED3-E455-F543-9E88-A020E33DB906}" srcId="{A11BE4C8-966E-7C45-87C5-FADFF0BBC3F7}" destId="{9926B6C3-409F-624F-8147-DFAB51259272}" srcOrd="0" destOrd="0" parTransId="{46E03D45-9186-2746-AA6E-5AACDE6FC6BA}" sibTransId="{DF25994F-39F7-9841-BC59-7D6F063E512C}"/>
    <dgm:cxn modelId="{A0AF52D8-E1D4-504E-A973-D83A8D5F3789}" type="presOf" srcId="{A11BE4C8-966E-7C45-87C5-FADFF0BBC3F7}" destId="{881D00C4-E13D-D045-89D2-1FC0696A8556}" srcOrd="0" destOrd="0" presId="urn:microsoft.com/office/officeart/2005/8/layout/hProcess9"/>
    <dgm:cxn modelId="{AEC86DE0-1956-874C-ACDA-A97299FB60DD}" type="presOf" srcId="{BFC4411E-06FF-A540-8AC4-A04EF7E2BCB2}" destId="{32FFC70C-FF0B-AE4B-8FD4-F52C77114972}" srcOrd="0" destOrd="0" presId="urn:microsoft.com/office/officeart/2005/8/layout/hProcess9"/>
    <dgm:cxn modelId="{DBB11EE5-F332-0247-8003-A0912ADACCB1}" srcId="{A11BE4C8-966E-7C45-87C5-FADFF0BBC3F7}" destId="{DD684DC1-6E54-454F-9630-90E4277691E8}" srcOrd="2" destOrd="0" parTransId="{0663A057-FF82-BF42-9B12-119225AE3DB4}" sibTransId="{2D3D2485-6698-6D4A-AC62-5ECF6DE0CCEC}"/>
    <dgm:cxn modelId="{23B4680D-9822-DA45-93D6-4B75DFC59A50}" type="presParOf" srcId="{881D00C4-E13D-D045-89D2-1FC0696A8556}" destId="{E7DB5241-CB5A-1A4A-BEBC-D8B559F79EEF}" srcOrd="0" destOrd="0" presId="urn:microsoft.com/office/officeart/2005/8/layout/hProcess9"/>
    <dgm:cxn modelId="{A918A443-F98B-6E4B-8F67-F2845AAA2C8E}" type="presParOf" srcId="{881D00C4-E13D-D045-89D2-1FC0696A8556}" destId="{E15971CA-F293-9645-AED1-8ECF28A52B16}" srcOrd="1" destOrd="0" presId="urn:microsoft.com/office/officeart/2005/8/layout/hProcess9"/>
    <dgm:cxn modelId="{826AC57E-93E6-BC47-B3CD-1A7872B32C02}" type="presParOf" srcId="{E15971CA-F293-9645-AED1-8ECF28A52B16}" destId="{0FBDF293-FC82-4D49-90BB-DB97DA1BA2C3}" srcOrd="0" destOrd="0" presId="urn:microsoft.com/office/officeart/2005/8/layout/hProcess9"/>
    <dgm:cxn modelId="{F4C9D820-3889-9545-BF5A-CE1CAC7DC320}" type="presParOf" srcId="{E15971CA-F293-9645-AED1-8ECF28A52B16}" destId="{F095119A-2070-3E47-B0B8-0A2058AC8558}" srcOrd="1" destOrd="0" presId="urn:microsoft.com/office/officeart/2005/8/layout/hProcess9"/>
    <dgm:cxn modelId="{4AF3511C-5FE3-D748-8D6D-5F81B20EE1BD}" type="presParOf" srcId="{E15971CA-F293-9645-AED1-8ECF28A52B16}" destId="{32FFC70C-FF0B-AE4B-8FD4-F52C77114972}" srcOrd="2" destOrd="0" presId="urn:microsoft.com/office/officeart/2005/8/layout/hProcess9"/>
    <dgm:cxn modelId="{BCBAE3E5-BD8E-614A-81D2-2541B61E36B4}" type="presParOf" srcId="{E15971CA-F293-9645-AED1-8ECF28A52B16}" destId="{E82F5B2F-A22A-0341-AD01-1212235802E2}" srcOrd="3" destOrd="0" presId="urn:microsoft.com/office/officeart/2005/8/layout/hProcess9"/>
    <dgm:cxn modelId="{D0C6ADE9-2C38-D042-A598-D6C7B4029CB2}" type="presParOf" srcId="{E15971CA-F293-9645-AED1-8ECF28A52B16}" destId="{950210C6-A7FF-D544-B9D1-0196795A6329}" srcOrd="4" destOrd="0" presId="urn:microsoft.com/office/officeart/2005/8/layout/hProcess9"/>
    <dgm:cxn modelId="{438FD42B-3A6D-8545-8E33-50593A218D6C}" type="presParOf" srcId="{E15971CA-F293-9645-AED1-8ECF28A52B16}" destId="{53967FC5-09AF-BE4F-BF24-9837C0314F96}" srcOrd="5" destOrd="0" presId="urn:microsoft.com/office/officeart/2005/8/layout/hProcess9"/>
    <dgm:cxn modelId="{F6DB0F08-CC54-9746-9C8E-9EB397E6D921}" type="presParOf" srcId="{E15971CA-F293-9645-AED1-8ECF28A52B16}" destId="{0E0A7667-F953-E542-888B-34F611C8D60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B5241-CB5A-1A4A-BEBC-D8B559F79EEF}">
      <dsp:nvSpPr>
        <dsp:cNvPr id="0" name=""/>
        <dsp:cNvSpPr/>
      </dsp:nvSpPr>
      <dsp:spPr>
        <a:xfrm>
          <a:off x="15638" y="0"/>
          <a:ext cx="6583761" cy="245549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DF293-FC82-4D49-90BB-DB97DA1BA2C3}">
      <dsp:nvSpPr>
        <dsp:cNvPr id="0" name=""/>
        <dsp:cNvSpPr/>
      </dsp:nvSpPr>
      <dsp:spPr>
        <a:xfrm>
          <a:off x="2328" y="736649"/>
          <a:ext cx="1513038" cy="9821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kern="1200" dirty="0"/>
            <a:t>NN</a:t>
          </a:r>
        </a:p>
      </dsp:txBody>
      <dsp:txXfrm>
        <a:off x="50275" y="784596"/>
        <a:ext cx="1417144" cy="886304"/>
      </dsp:txXfrm>
    </dsp:sp>
    <dsp:sp modelId="{32FFC70C-FF0B-AE4B-8FD4-F52C77114972}">
      <dsp:nvSpPr>
        <dsp:cNvPr id="0" name=""/>
        <dsp:cNvSpPr/>
      </dsp:nvSpPr>
      <dsp:spPr>
        <a:xfrm>
          <a:off x="1767540" y="736649"/>
          <a:ext cx="1513038" cy="9821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kern="1200" dirty="0"/>
            <a:t>ŚN</a:t>
          </a:r>
        </a:p>
      </dsp:txBody>
      <dsp:txXfrm>
        <a:off x="1815487" y="784596"/>
        <a:ext cx="1417144" cy="886304"/>
      </dsp:txXfrm>
    </dsp:sp>
    <dsp:sp modelId="{950210C6-A7FF-D544-B9D1-0196795A6329}">
      <dsp:nvSpPr>
        <dsp:cNvPr id="0" name=""/>
        <dsp:cNvSpPr/>
      </dsp:nvSpPr>
      <dsp:spPr>
        <a:xfrm>
          <a:off x="3532753" y="736649"/>
          <a:ext cx="1513038" cy="9821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kern="1200" dirty="0"/>
            <a:t>ŚK</a:t>
          </a:r>
        </a:p>
      </dsp:txBody>
      <dsp:txXfrm>
        <a:off x="3580700" y="784596"/>
        <a:ext cx="1417144" cy="886304"/>
      </dsp:txXfrm>
    </dsp:sp>
    <dsp:sp modelId="{0E0A7667-F953-E542-888B-34F611C8D60B}">
      <dsp:nvSpPr>
        <dsp:cNvPr id="0" name=""/>
        <dsp:cNvSpPr/>
      </dsp:nvSpPr>
      <dsp:spPr>
        <a:xfrm>
          <a:off x="5297965" y="736649"/>
          <a:ext cx="1513038" cy="9821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kern="1200" dirty="0"/>
            <a:t>NK</a:t>
          </a:r>
        </a:p>
      </dsp:txBody>
      <dsp:txXfrm>
        <a:off x="5345912" y="784596"/>
        <a:ext cx="1417144" cy="886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0DB5C8E-C551-AF48-AD31-7A3A1FAA20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33EC59-8E2E-5445-8E25-6BF5D8E848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A67AA-C092-214C-BC91-E6449F151F77}" type="datetimeFigureOut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67973D4-5AD7-6442-9032-450081B3A8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0BA5BB8-2D52-5C41-A8B7-42F4816225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4DA24-619F-EB42-95CB-DCC0F1DEC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7171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A50EA-05BF-4364-B614-7210D1186E1B}" type="datetimeFigureOut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65B63-23B5-42B7-BD8D-C6589F8D48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87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01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Człowiek, stale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ucząc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i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odkrywając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nowe rzeczy, przekształca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świat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wokół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siebie i poszerza obszary swojego wpływu. Wraz z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możliwościa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zmieniania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rzeczywistości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zdol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nośc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uczenia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daje też człowiekowi szansę osobistego rozwoju – to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dzięki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niej poznajemy siebie, odkrywamy nasze talenty i pasje oraz rozwijamy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swój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potencjał w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różnych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dziedzinach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życia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Z drugiej strony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zdolnośc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ta pomaga nam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także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zrozumiec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nasze otoczenie i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znaleźc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w nim swoje miejsce. 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938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601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037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017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96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921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474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236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98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760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406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961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65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7898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807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242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335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992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142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8642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443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5532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622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518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805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40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2439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043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28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Uczenie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jest naturalną, stale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towarzysząca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nam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umiejętnościa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̨, a w obecnych czasach stało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także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konieczne, by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móc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zrealizowac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w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życiu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zarówno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zawodowym, jak i prywatnym. uczenie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jest aktem lub procesem, poprzez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który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zachodza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zmiany w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zachowaniach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wiedzy,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umiejętnościach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postawach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Aby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czegos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nauczyc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na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ogół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niezbędne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jest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połączenie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tych trzech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elementów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Nie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sposób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jazdy na nartach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opanowac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poprzez przeczytanie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książki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(wiedza), a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równiez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̇ opanowanie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umiejętności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 jest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wystarczające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jeśli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 towarzyszy mu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właściwa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postawa (np.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gotowośc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do zjechania ze stoku). Uczenie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w naturalny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sposób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niesie za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zmiane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̨,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poniewaz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̇ nowa wiedza,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umiejętności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postawy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modyfikuja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lub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wzbogacaja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te,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które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tej pory 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mieliśmy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997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724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04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93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8E37-91D8-7A46-97DF-B363292F82F5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9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C93E-814E-4043-BED1-73072984C54B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26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6472-D6E9-1B4A-95F0-AA23333F57DE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80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3233-9D62-BC41-9BBC-8B5649DE3BAB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82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ABCF-8C40-8F47-97B0-27E7421587ED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46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DE54-FA11-6242-B30C-ED4864B982D1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9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F70E-920F-9D41-A68C-50FCACF0AAAD}" type="datetime1">
              <a:rPr lang="pl-PL" smtClean="0"/>
              <a:t>18.01.2019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34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4A45-A6C8-DA40-940C-DA9217740A5F}" type="datetime1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74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2041-B653-6842-8E4B-7F6BDBFDE976}" type="datetime1">
              <a:rPr lang="pl-PL" smtClean="0"/>
              <a:t>18.01.2019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1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A31B-2D68-FC44-B766-42BBFED06595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87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7EA9-FC14-914D-94D0-B954600A234F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13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EB3C9-8C55-A44B-92A7-07CE2D2A9044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0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emf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10F1C9-EF4C-AC4B-8143-1C870DD71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904"/>
            <a:ext cx="12192000" cy="660281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360650A-95ED-A247-A59F-6EE1D3616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9961"/>
            <a:ext cx="12192000" cy="91803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1069CB3-8164-DA4D-BE45-025A8D0B30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40269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2DE4CB1E-BA90-5F45-92FB-29F2A6F44856}"/>
              </a:ext>
            </a:extLst>
          </p:cNvPr>
          <p:cNvSpPr txBox="1">
            <a:spLocks/>
          </p:cNvSpPr>
          <p:nvPr/>
        </p:nvSpPr>
        <p:spPr>
          <a:xfrm>
            <a:off x="1524000" y="100431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Doskonalenie trenerów wspomagania oświaty</a:t>
            </a:r>
          </a:p>
        </p:txBody>
      </p:sp>
      <p:sp>
        <p:nvSpPr>
          <p:cNvPr id="20" name="Podtytuł 2">
            <a:extLst>
              <a:ext uri="{FF2B5EF4-FFF2-40B4-BE49-F238E27FC236}">
                <a16:creationId xmlns:a16="http://schemas.microsoft.com/office/drawing/2014/main" id="{D0F44B24-C291-1A45-B5FC-5AD87A3B293A}"/>
              </a:ext>
            </a:extLst>
          </p:cNvPr>
          <p:cNvSpPr txBox="1">
            <a:spLocks/>
          </p:cNvSpPr>
          <p:nvPr/>
        </p:nvSpPr>
        <p:spPr>
          <a:xfrm>
            <a:off x="1640734" y="3340115"/>
            <a:ext cx="91440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b="1" dirty="0"/>
              <a:t>Kompetencje matematyczno – przyrodnicze</a:t>
            </a:r>
            <a:br>
              <a:rPr lang="pl-PL" sz="3200" b="1" dirty="0"/>
            </a:br>
            <a:r>
              <a:rPr lang="pl-PL" sz="3200" b="1" dirty="0"/>
              <a:t>II poziom edukacyjny (klasy IV – VIII)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0E7DB4C-97AF-1F4F-A5C9-F294AE94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93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0345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Aby móc się̨ rozwijać i dotrzymać tempa zmianom, niezbędna jest umiejętność́ uczenia się, którą Komisja Europejska uznała za jedną </a:t>
            </a:r>
            <a:br>
              <a:rPr lang="pl-PL" dirty="0"/>
            </a:br>
            <a:r>
              <a:rPr lang="pl-PL" dirty="0"/>
              <a:t>z ośmiu kompetencji kluczowych.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Umiejętność uczenia się oznacza miedzy innymi świadomość tego, </a:t>
            </a:r>
            <a:br>
              <a:rPr lang="pl-PL" dirty="0"/>
            </a:br>
            <a:r>
              <a:rPr lang="pl-PL" dirty="0"/>
              <a:t>w jaki sposób się uczymy oraz jaki mamy potencjał i potrzeby </a:t>
            </a:r>
            <a:br>
              <a:rPr lang="pl-PL" dirty="0"/>
            </a:br>
            <a:r>
              <a:rPr lang="pl-PL" dirty="0"/>
              <a:t>w tym zakresie.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71102B-084B-0247-B3A9-306AFDE6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2608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D633434-065A-BF41-B2B1-CEFD1A7CC456}"/>
              </a:ext>
            </a:extLst>
          </p:cNvPr>
          <p:cNvSpPr/>
          <p:nvPr/>
        </p:nvSpPr>
        <p:spPr>
          <a:xfrm>
            <a:off x="1141155" y="1473923"/>
            <a:ext cx="10043695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/>
              <a:t>Umiejętność uczenia się uważana jest przez niektórych </a:t>
            </a:r>
            <a:br>
              <a:rPr lang="pl-PL" sz="2800" dirty="0"/>
            </a:br>
            <a:r>
              <a:rPr lang="pl-PL" sz="2800" dirty="0"/>
              <a:t>za najważniejszą z kluczowych kompetencji – </a:t>
            </a:r>
            <a:r>
              <a:rPr lang="pl-PL" sz="2800" b="1" dirty="0"/>
              <a:t>METAKOMPETENCJA</a:t>
            </a:r>
            <a:r>
              <a:rPr lang="pl-PL" sz="2800" dirty="0"/>
              <a:t>, </a:t>
            </a:r>
            <a:br>
              <a:rPr lang="pl-PL" sz="2800" dirty="0"/>
            </a:br>
            <a:r>
              <a:rPr lang="pl-PL" sz="2800" dirty="0"/>
              <a:t>ponieważ wiedząc, w jaki sposób się uczymy i czego potrzebujemy, aby osiągnąć sukces w tym zakresie, możemy efektywnie </a:t>
            </a:r>
            <a:br>
              <a:rPr lang="pl-PL" sz="2800" dirty="0"/>
            </a:br>
            <a:r>
              <a:rPr lang="pl-PL" sz="2800" dirty="0"/>
              <a:t>rozwijać pozostałe kompetencje.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54355A3-85CD-E346-B1AD-BADCF4C5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76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3" y="871958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UMIEJĘTNOŚĆ UCZENIA SIĘ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290BC18-326F-3E4C-BDBB-FDC86C54F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009827"/>
              </p:ext>
            </p:extLst>
          </p:nvPr>
        </p:nvGraphicFramePr>
        <p:xfrm>
          <a:off x="922282" y="1574800"/>
          <a:ext cx="10481442" cy="42438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3814">
                  <a:extLst>
                    <a:ext uri="{9D8B030D-6E8A-4147-A177-3AD203B41FA5}">
                      <a16:colId xmlns:a16="http://schemas.microsoft.com/office/drawing/2014/main" val="2147207742"/>
                    </a:ext>
                  </a:extLst>
                </a:gridCol>
                <a:gridCol w="3493814">
                  <a:extLst>
                    <a:ext uri="{9D8B030D-6E8A-4147-A177-3AD203B41FA5}">
                      <a16:colId xmlns:a16="http://schemas.microsoft.com/office/drawing/2014/main" val="2483137902"/>
                    </a:ext>
                  </a:extLst>
                </a:gridCol>
                <a:gridCol w="3493814">
                  <a:extLst>
                    <a:ext uri="{9D8B030D-6E8A-4147-A177-3AD203B41FA5}">
                      <a16:colId xmlns:a16="http://schemas.microsoft.com/office/drawing/2014/main" val="3347901258"/>
                    </a:ext>
                  </a:extLst>
                </a:gridCol>
              </a:tblGrid>
              <a:tr h="388114">
                <a:tc>
                  <a:txBody>
                    <a:bodyPr/>
                    <a:lstStyle/>
                    <a:p>
                      <a:pPr algn="ctr"/>
                      <a:r>
                        <a:rPr lang="pl-PL" sz="1900" dirty="0"/>
                        <a:t>WIEDZA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900" dirty="0"/>
                        <a:t>UMIEJĘTNOŚCI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900" dirty="0"/>
                        <a:t>POSTAWY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910079"/>
                  </a:ext>
                </a:extLst>
              </a:tr>
              <a:tr h="2966681">
                <a:tc>
                  <a:txBody>
                    <a:bodyPr/>
                    <a:lstStyle/>
                    <a:p>
                      <a:pPr algn="l"/>
                      <a:r>
                        <a:rPr lang="pl-PL" sz="1900" dirty="0"/>
                        <a:t>Świadomość: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własnych potrzeb związanych </a:t>
                      </a:r>
                      <a:br>
                        <a:rPr lang="pl-PL" sz="1900" dirty="0"/>
                      </a:br>
                      <a:r>
                        <a:rPr lang="pl-PL" sz="1900" dirty="0"/>
                        <a:t>z uczeniem się,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własnych preferowanych strategii uczenia się,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silnych i słabych stron własnych umiejętności </a:t>
                      </a:r>
                      <a:br>
                        <a:rPr lang="pl-PL" sz="1900" dirty="0"/>
                      </a:br>
                      <a:r>
                        <a:rPr lang="pl-PL" sz="1900" dirty="0"/>
                        <a:t>i kwalifikacji,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własnego procesu uczenia się.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identyfikacja dostępnych możliwości,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organizowanie własnego procesu uczenia się,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pokonywanie przeszkód </a:t>
                      </a:r>
                      <a:br>
                        <a:rPr lang="pl-PL" sz="1900" dirty="0"/>
                      </a:br>
                      <a:r>
                        <a:rPr lang="pl-PL" sz="1900" dirty="0"/>
                        <a:t>w celu osiągnięcia sukcesu </a:t>
                      </a:r>
                      <a:br>
                        <a:rPr lang="pl-PL" sz="1900" dirty="0"/>
                      </a:br>
                      <a:r>
                        <a:rPr lang="pl-PL" sz="1900" dirty="0"/>
                        <a:t>w uczeniu się,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korzystanie ze wsparcia </a:t>
                      </a:r>
                      <a:br>
                        <a:rPr lang="pl-PL" sz="1900" dirty="0"/>
                      </a:br>
                      <a:r>
                        <a:rPr lang="pl-PL" sz="1900" dirty="0"/>
                        <a:t>i wskazówek,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konsekwentne i wytrwałe uczenie się.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wiara we własne możliwości </a:t>
                      </a:r>
                      <a:br>
                        <a:rPr lang="pl-PL" sz="1900" dirty="0"/>
                      </a:br>
                      <a:r>
                        <a:rPr lang="pl-PL" sz="1900" dirty="0"/>
                        <a:t>w uczeniu się i osiągnięciu sukcesu,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nastawienie na rozwiązanie problemu,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korzystanie z wcześniejszych doświadczeń,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ciekawość w poszukiwaniu możliwości uczenia się,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chęć wykorzystania doświadczeń z życia i uczenia się,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900" dirty="0"/>
                        <a:t>motywacja.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80677"/>
                  </a:ext>
                </a:extLst>
              </a:tr>
            </a:tbl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3D4C6E-A146-4644-BFF2-24E6EF5C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163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09D9860-312F-464F-9E84-83AEDF2C6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870" y="1784373"/>
            <a:ext cx="7052654" cy="4329914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AE7CB44-957C-0C4A-9D4C-1B2A78C5B030}"/>
              </a:ext>
            </a:extLst>
          </p:cNvPr>
          <p:cNvSpPr txBox="1"/>
          <p:nvPr/>
        </p:nvSpPr>
        <p:spPr>
          <a:xfrm>
            <a:off x="3219473" y="1261153"/>
            <a:ext cx="5887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Co daje nam umiejętność uczenia się?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1EBD61A-FB20-A345-98BC-C22445F1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25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93807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6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Czego się ostatnio nauczyłam/nauczyłem?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AB0DFFC-418D-1947-AFDB-7DEB4BB6EC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178" y="2414015"/>
            <a:ext cx="3065651" cy="3065651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3ED7886-58F9-414B-9EE7-6FC38055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691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93807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Dlaczego świadomość 4 faz uczenia się  jest ważna </a:t>
            </a:r>
            <a:br>
              <a:rPr lang="pl-PL" b="1" dirty="0"/>
            </a:br>
            <a:r>
              <a:rPr lang="pl-PL" b="1" dirty="0"/>
              <a:t>w procesie nauczania/uczenia się?</a:t>
            </a:r>
            <a:endParaRPr lang="pl-PL" sz="32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13FC3C-5405-AF4F-B3CD-2230EC723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550063"/>
              </p:ext>
            </p:extLst>
          </p:nvPr>
        </p:nvGraphicFramePr>
        <p:xfrm>
          <a:off x="2855495" y="1202104"/>
          <a:ext cx="6813333" cy="2455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7412C60-61DD-C34D-81EB-1111363F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060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93807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Do czego służą cele edukacyjne, jakie są ich funkcje?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7BADF89-A3FD-EF4F-9EC6-0984707904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404" y="2743200"/>
            <a:ext cx="2671033" cy="2633472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EC585D2-62E2-E547-A6A1-2FD3D738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62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93807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4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b="1" dirty="0"/>
              <a:t>CELE EDUKACYJNE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4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b="1" dirty="0"/>
              <a:t>kierunkowskazy,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b="1" dirty="0"/>
              <a:t>świadomie założone skutki, które chcemy osiągnąć w procesie kształcenia,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b="1" dirty="0"/>
              <a:t>działania, które mają doprowadzić do danego stanu rzeczy</a:t>
            </a:r>
            <a:endParaRPr lang="pl-PL" sz="32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407ED7B-638F-9E49-A42C-1AD313445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16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92710"/>
            <a:ext cx="10649607" cy="5322876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Znaczenie celów kształcenia w procesie edukacyjnym.</a:t>
            </a:r>
            <a:br>
              <a:rPr lang="pl-PL" b="1" dirty="0"/>
            </a:br>
            <a:r>
              <a:rPr lang="pl-PL" sz="1100" b="1" dirty="0"/>
              <a:t> </a:t>
            </a:r>
            <a:endParaRPr lang="pl-PL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stanowią podstawowy czynnik wyznaczający rozwiązania innych elementów procesu kształcenia,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są wyznacznikiem doboru i układu treści kształcenia, podstawowym kryterium </a:t>
            </a:r>
            <a:br>
              <a:rPr lang="pl-PL" sz="2600" dirty="0"/>
            </a:br>
            <a:r>
              <a:rPr lang="pl-PL" sz="2600" dirty="0"/>
              <a:t>w doborze metod, form organizacyjnych i środków dydaktycznych,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stanowią podstawę planowania i organizowania działań uczestników procesu kształcenia,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są kryterium oceny efektywności procesu dydaktycznego.</a:t>
            </a:r>
            <a:endParaRPr lang="pl-PL" sz="26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7ED953-6E55-444D-AADB-091A8C96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279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9951" y="682847"/>
            <a:ext cx="10649607" cy="8625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Klasyfikacje celów kształcenia</a:t>
            </a:r>
            <a:r>
              <a:rPr lang="pl-PL" sz="3200" b="1" dirty="0"/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50250E4-6C90-F341-A0B5-3957DE5F3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28276"/>
              </p:ext>
            </p:extLst>
          </p:nvPr>
        </p:nvGraphicFramePr>
        <p:xfrm>
          <a:off x="446568" y="1026084"/>
          <a:ext cx="11392990" cy="4789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4417">
                  <a:extLst>
                    <a:ext uri="{9D8B030D-6E8A-4147-A177-3AD203B41FA5}">
                      <a16:colId xmlns:a16="http://schemas.microsoft.com/office/drawing/2014/main" val="963509956"/>
                    </a:ext>
                  </a:extLst>
                </a:gridCol>
                <a:gridCol w="2711982">
                  <a:extLst>
                    <a:ext uri="{9D8B030D-6E8A-4147-A177-3AD203B41FA5}">
                      <a16:colId xmlns:a16="http://schemas.microsoft.com/office/drawing/2014/main" val="3782499719"/>
                    </a:ext>
                  </a:extLst>
                </a:gridCol>
                <a:gridCol w="5906591">
                  <a:extLst>
                    <a:ext uri="{9D8B030D-6E8A-4147-A177-3AD203B41FA5}">
                      <a16:colId xmlns:a16="http://schemas.microsoft.com/office/drawing/2014/main" val="3551007110"/>
                    </a:ext>
                  </a:extLst>
                </a:gridCol>
              </a:tblGrid>
              <a:tr h="383560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TAKSONOMIA CELÓW WEDŁUG: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839417"/>
                  </a:ext>
                </a:extLst>
              </a:tr>
              <a:tr h="38356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W. Okonia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B. </a:t>
                      </a:r>
                      <a:r>
                        <a:rPr lang="pl-PL" b="1" dirty="0" err="1"/>
                        <a:t>Niemierki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B.S. </a:t>
                      </a:r>
                      <a:r>
                        <a:rPr lang="pl-PL" b="1" dirty="0" err="1"/>
                        <a:t>Blooma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195993"/>
                  </a:ext>
                </a:extLst>
              </a:tr>
              <a:tr h="402238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Wiadomości o faktach </a:t>
                      </a:r>
                      <a:b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zależnościach między nimi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Rozwiązywanie zagadnień teoretycznych i praktycznych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Samodzielne dokonywanie oceny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Samodzielne stosowanie wiedzy </a:t>
                      </a:r>
                      <a:b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nowych sytuacjach.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I. </a:t>
                      </a: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Wiadomości:</a:t>
                      </a:r>
                      <a:br>
                        <a:rPr lang="pl-PL" sz="1600" dirty="0"/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 zapamiętywanie wiadomości</a:t>
                      </a:r>
                      <a:br>
                        <a:rPr lang="pl-PL" sz="1600" dirty="0"/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 zrozumienie wiadomości</a:t>
                      </a:r>
                      <a:br>
                        <a:rPr lang="pl-PL" sz="1600" dirty="0"/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II. </a:t>
                      </a: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Umiejętności:</a:t>
                      </a:r>
                      <a:br>
                        <a:rPr lang="pl-PL" sz="1600" dirty="0"/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 stosowanie wiadomości </a:t>
                      </a:r>
                      <a:b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sytuacjach typowych (znanych)</a:t>
                      </a:r>
                      <a:br>
                        <a:rPr lang="pl-PL" sz="1600" dirty="0"/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 stosowanie wiadomości </a:t>
                      </a:r>
                      <a:b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sytuacjach problemowych (nowych, nieznanych)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Wiedza</a:t>
                      </a: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(wiadomości) – znajomość faktów, terminologii, znaków konwencjonalnych, klasyfikacji, pojęć ogólnych, teorii, zasad, praw,</a:t>
                      </a:r>
                      <a:br>
                        <a:rPr lang="pl-PL" sz="1600" dirty="0"/>
                      </a:b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II. Rozumienie </a:t>
                      </a: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transfer, interpretacja, ekstrapolacja – wnioskowanie o całej grupie na podstawie wyników badań dotyczących tylko części,</a:t>
                      </a:r>
                      <a:br>
                        <a:rPr lang="pl-PL" sz="1600" dirty="0"/>
                      </a:b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III. Zastosowanie </a:t>
                      </a: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metod, reguł, pojęć ogólnych</a:t>
                      </a:r>
                      <a:br>
                        <a:rPr lang="pl-PL" sz="1600" dirty="0"/>
                      </a:b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IV. Analiza </a:t>
                      </a: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umiejętność dokonywania podziału całości na elementy, ustalania hierarchii tych elementów i stosunków między nimi, analiza elementów, i stosunków między nimi.</a:t>
                      </a:r>
                      <a:br>
                        <a:rPr lang="pl-PL" sz="1600" dirty="0"/>
                      </a:b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V. Synteza </a:t>
                      </a: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tworzenie całości z danych elementów w celu uzyskania nowej struktury, wytworzenie własnego dzieła, opracowanie planu działania, stworzenie obrazu całości na podstawie częściowych danych.</a:t>
                      </a:r>
                      <a:br>
                        <a:rPr lang="pl-PL" sz="1600" dirty="0"/>
                      </a:br>
                      <a:r>
                        <a:rPr lang="pl-PL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VI. Ewaluacja </a:t>
                      </a: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ocena na podstawie kryteriów wewnętrznych </a:t>
                      </a:r>
                      <a:b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zewnętrznych.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056015"/>
                  </a:ext>
                </a:extLst>
              </a:tr>
            </a:tbl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00688E7-2C89-7549-936F-8B843C7C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46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6920" y="1618642"/>
            <a:ext cx="9144000" cy="3039735"/>
          </a:xfrm>
        </p:spPr>
        <p:txBody>
          <a:bodyPr>
            <a:normAutofit/>
          </a:bodyPr>
          <a:lstStyle/>
          <a:p>
            <a:r>
              <a:rPr lang="pl-PL" sz="4000" dirty="0"/>
              <a:t>Zjazd 2</a:t>
            </a:r>
            <a:br>
              <a:rPr lang="pl-PL" sz="4000" dirty="0"/>
            </a:br>
            <a:br>
              <a:rPr lang="pl-PL" dirty="0"/>
            </a:br>
            <a:r>
              <a:rPr lang="pl-PL" sz="8000" b="1" dirty="0"/>
              <a:t>DZIEŃ 1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4FB368D-5D88-5748-964C-C85E4F60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6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34396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Cele kształcenia  - podstawa programowa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6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dirty="0"/>
              <a:t>Praca w grupach przedmiotowych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8DEC0D-A8B0-BE46-B34B-85ED8DC4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82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889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Podmiotowość ucznia w procesie uczenia się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20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6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6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6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000" dirty="0"/>
              <a:t>Rozmowa w parach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6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7F5D626-E8E0-0A44-B57A-5629B0D3F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651" y="2230072"/>
            <a:ext cx="3338624" cy="2926513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C583C45-05CE-3A46-9998-4DBBBB27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849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1409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000" b="1" dirty="0"/>
              <a:t>W jaki sposób można organizować zajęcia na przedmiotach matematyczno - przyrodniczych, </a:t>
            </a:r>
            <a:br>
              <a:rPr lang="pl-PL" sz="2000" b="1" dirty="0"/>
            </a:br>
            <a:r>
              <a:rPr lang="pl-PL" sz="2000" b="1" dirty="0"/>
              <a:t>aby rozwijać poszczególne typy inteligencji? </a:t>
            </a:r>
            <a:endParaRPr lang="pl-P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386075-7252-CB4C-9BEF-4B149BF0C5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95" y="2299546"/>
            <a:ext cx="6881690" cy="351604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30F9664-1200-A842-8A8C-DEF00312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7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674674"/>
            <a:ext cx="10649607" cy="307512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Style uczenia się uczniów.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Test preferencji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B2D0AE-A1F0-5A41-850D-C291D81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541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221498"/>
            <a:ext cx="10649607" cy="133434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Nadbudowywanie i porządkowanie  wiedzy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F7B098A-6450-E444-8878-0C842AFD0003}"/>
              </a:ext>
            </a:extLst>
          </p:cNvPr>
          <p:cNvSpPr txBox="1">
            <a:spLocks/>
          </p:cNvSpPr>
          <p:nvPr/>
        </p:nvSpPr>
        <p:spPr>
          <a:xfrm>
            <a:off x="922284" y="4481242"/>
            <a:ext cx="10649607" cy="1334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l-PL" sz="8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l-PL" sz="8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3600" b="1" dirty="0"/>
              <a:t>Refleksje uczestników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0B875A-5510-DE42-8DC8-CD930902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2E91DFA-7C8F-7C42-A011-B17990CE3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235" y="2360428"/>
            <a:ext cx="2906554" cy="23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8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810845"/>
            <a:ext cx="10649607" cy="133434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Co Cię motywuje do działania?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F7B098A-6450-E444-8878-0C842AFD0003}"/>
              </a:ext>
            </a:extLst>
          </p:cNvPr>
          <p:cNvSpPr txBox="1">
            <a:spLocks/>
          </p:cNvSpPr>
          <p:nvPr/>
        </p:nvSpPr>
        <p:spPr>
          <a:xfrm>
            <a:off x="922284" y="3029309"/>
            <a:ext cx="10649607" cy="1334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4000" b="1" dirty="0"/>
              <a:t>Co może być takim motywatorem dla uczniów?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0B875A-5510-DE42-8DC8-CD930902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51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82E7462-12E8-A342-B3F4-27BC6CECD5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567" y="856058"/>
            <a:ext cx="7037911" cy="495952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EEE7DB9-5B89-AE44-9475-CD370B59B2AA}"/>
              </a:ext>
            </a:extLst>
          </p:cNvPr>
          <p:cNvSpPr txBox="1"/>
          <p:nvPr/>
        </p:nvSpPr>
        <p:spPr>
          <a:xfrm>
            <a:off x="4876800" y="2180492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MOTYWY UCZENIA SIĘ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F1D6406-BF41-6344-BACF-5BB2803E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036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282116"/>
            <a:ext cx="10649607" cy="47014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W jaki sposób emocje mogą pozytywnie i negatywnie wpływać na uczenie się?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A813C3B-D242-674C-B306-710001CF61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471" y="3632862"/>
            <a:ext cx="5295231" cy="1505387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9E5C2F-AF7F-444E-B97A-4CCBB5EC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174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938074"/>
            <a:ext cx="10871610" cy="965371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b="1" dirty="0"/>
              <a:t>Metoda 5Q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motywacja i emocje w przebiegu procesu uczenia </a:t>
            </a:r>
            <a:endParaRPr lang="pl-PL" sz="32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6373969-C155-BB4B-A00E-0612239B8C0D}"/>
              </a:ext>
            </a:extLst>
          </p:cNvPr>
          <p:cNvSpPr/>
          <p:nvPr/>
        </p:nvSpPr>
        <p:spPr>
          <a:xfrm>
            <a:off x="4484914" y="2558412"/>
            <a:ext cx="6096000" cy="32571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 zacząć robić?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 przestać robić?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Czego robić mniej?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Czego robić więcej?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 robić inaczej?</a:t>
            </a:r>
            <a:endParaRPr lang="pl-PL" sz="2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9989A3F-7EE3-6441-8F92-44A6D317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84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8921" y="1320147"/>
            <a:ext cx="7983279" cy="470149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Przykładowe techniki ułatwiające zapamiętywanie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22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D47673-0C6D-374B-8827-71AB833F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9823A3-0EE7-5442-ADE3-5364CA75F9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646" y="2721935"/>
            <a:ext cx="4820584" cy="27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1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BINGO!</a:t>
            </a:r>
            <a:endParaRPr lang="pl-PL" sz="4000" dirty="0"/>
          </a:p>
          <a:p>
            <a:pPr marL="0" indent="0" algn="ctr">
              <a:buNone/>
            </a:pPr>
            <a:endParaRPr lang="pl-PL" sz="4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2745889-62DA-D842-85EF-5FE6FB2C4AEB}"/>
              </a:ext>
            </a:extLst>
          </p:cNvPr>
          <p:cNvSpPr txBox="1"/>
          <p:nvPr/>
        </p:nvSpPr>
        <p:spPr>
          <a:xfrm>
            <a:off x="5479743" y="5519487"/>
            <a:ext cx="1713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https://</a:t>
            </a:r>
            <a:r>
              <a:rPr lang="pl-PL" sz="1000" dirty="0" err="1"/>
              <a:t>pixabay.com</a:t>
            </a:r>
            <a:endParaRPr lang="pl-PL" sz="10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E6D9A24-CDCC-BF46-B547-7B6D9B7A0E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697" y="2691208"/>
            <a:ext cx="3429000" cy="232529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F6BD77-FE3D-3E49-B4D9-34EB81FC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523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200" b="1" dirty="0"/>
              <a:t>Zaproponuj ciekawy początek zajęć skupiający uwagę </a:t>
            </a:r>
            <a:br>
              <a:rPr lang="pl-PL" sz="3200" b="1" dirty="0"/>
            </a:br>
            <a:r>
              <a:rPr lang="pl-PL" sz="3200" b="1" dirty="0"/>
              <a:t>i zachęcający do dalszej pracy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D843E93-6199-F842-A874-397A11393C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546" y="3438170"/>
            <a:ext cx="2050955" cy="204775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BD8C3F8-0250-3D47-8A7D-64F8CBA3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579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200" b="1" dirty="0"/>
              <a:t>Co może ograniczać naszą zdolność do przyswajania informacji?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0A4747D-922A-814B-BC52-025BCFC6FC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242" y="3564292"/>
            <a:ext cx="3261460" cy="1763227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27FED0C-5B33-714F-A514-8361C298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006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242987"/>
            <a:ext cx="10649607" cy="548458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500" b="1" dirty="0"/>
              <a:t>Środowiska edukacyjne sprzyjające uczeniu się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l-PL" sz="4800" b="1" dirty="0"/>
          </a:p>
          <a:p>
            <a:pPr marL="0" indent="0" algn="ctr">
              <a:lnSpc>
                <a:spcPct val="150000"/>
              </a:lnSpc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b="1" dirty="0"/>
              <a:t>Dyskusja metodą 6 kapeluszy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F83DA1-77A9-5445-909B-CAE80A1F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0B0C24-66E7-DB44-8482-54D7EF0D98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740" y="2462419"/>
            <a:ext cx="3230913" cy="22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85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242987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b="1" dirty="0"/>
              <a:t>Metody pracy nauczyciela</a:t>
            </a:r>
            <a:endParaRPr lang="pl-PL" sz="48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2AFB8BD-270D-E647-9015-6C1EBE44D8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537" y="2532726"/>
            <a:ext cx="4008934" cy="3056812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F83DA1-77A9-5445-909B-CAE80A1F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127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242987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200" b="1" dirty="0"/>
              <a:t>Wybrane sposoby indywidualizacji nauczania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FC9B433-27D0-ED4E-B947-E7FC4E8168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184" y="2383292"/>
            <a:ext cx="2908350" cy="3071524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2B15E66-994D-1045-8AB4-86548752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01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4800" b="1" dirty="0"/>
              <a:t>Organizacja przestrzeni szkolnej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EF317F-4544-0547-9B6C-9E37C41DA9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515" y="2401388"/>
            <a:ext cx="4038977" cy="341419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FC7F6D-779C-B240-BA3C-7A852E40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133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3600" b="1" dirty="0"/>
              <a:t>Teza do dyskusji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9BF50C5-F4DE-0E49-BEA8-9C852FAB9608}"/>
              </a:ext>
            </a:extLst>
          </p:cNvPr>
          <p:cNvSpPr/>
          <p:nvPr/>
        </p:nvSpPr>
        <p:spPr>
          <a:xfrm>
            <a:off x="1886772" y="2412086"/>
            <a:ext cx="8882742" cy="2970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Posiadając wiedzę o przebiegu procesu uczenia się </a:t>
            </a:r>
            <a:br>
              <a:rPr lang="pl-PL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 jego monitorowaniu osoba wspomagająca szkołę może ją wykorzystać do budowania skutecznej diagnozy pracy szkoły i wdrażania zmian w placówce.</a:t>
            </a:r>
            <a:r>
              <a:rPr lang="pl-PL" sz="3200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068D52-60BC-FA4F-B5E0-F321B795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437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4FB368D-5D88-5748-964C-C85E4F60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37</a:t>
            </a:fld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063EAD7-A0C9-6645-B0B1-9444AC6AF286}"/>
              </a:ext>
            </a:extLst>
          </p:cNvPr>
          <p:cNvSpPr txBox="1">
            <a:spLocks/>
          </p:cNvSpPr>
          <p:nvPr/>
        </p:nvSpPr>
        <p:spPr>
          <a:xfrm>
            <a:off x="1433197" y="189718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/>
              <a:t>MODUŁ V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57BAAB1C-8F45-EE48-A27B-CCB2086BADB3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/>
              <a:t>Strategie nauczania/uczenia się oraz formy pracy służące rozwojowi kompetencji matematyczno-przyrodniczych uczniów na II etapie edukacyjnym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6310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93" y="1026084"/>
            <a:ext cx="10649607" cy="44547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>
                <a:solidFill>
                  <a:schemeClr val="accent6">
                    <a:lumMod val="50000"/>
                  </a:schemeClr>
                </a:solidFill>
              </a:rPr>
              <a:t>Strategie nauczania/uczenia się sprzyjające kształtowaniu kompetencji </a:t>
            </a:r>
            <a:br>
              <a:rPr lang="pl-PL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accent6">
                    <a:lumMod val="50000"/>
                  </a:schemeClr>
                </a:solidFill>
              </a:rPr>
              <a:t>matematyczno-przyrodniczych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Wprowadzenie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004117-68E3-A746-BC27-64579ABC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802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252621"/>
            <a:ext cx="10649607" cy="714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Podsumowanie 1 dnia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1649619-7277-0F4E-9F80-C84F857C9905}"/>
              </a:ext>
            </a:extLst>
          </p:cNvPr>
          <p:cNvSpPr/>
          <p:nvPr/>
        </p:nvSpPr>
        <p:spPr>
          <a:xfrm>
            <a:off x="1301755" y="2118737"/>
            <a:ext cx="9722498" cy="327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opisuję przebieg procesu uczenia się̨; 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określam czynniki wpływające na efektywność́ procesu uczenia się,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uzasadniam znaczenie relacji między uczniem a nauczycielem w procesie uczenia się̨; 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identyfikuję czynniki związane z pracą szkoły, które sprzyjają procesom uczenia się̨;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wskazuję związek procesu uczenia się̨ z kształtowaniem kompetencji kluczowych uczniów; 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łączę wiedzę na temat uczenia się̨ z wiedzą dotyczącą procesowego wspomagania szkół.</a:t>
            </a:r>
            <a:r>
              <a:rPr lang="pl-PL" sz="2000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0E0183-3C7C-DE4D-A0CE-51581616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623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253383"/>
            <a:ext cx="11112061" cy="4845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PROGRAM PIERWSZEGO DNIA SZKOLENIA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Tematyka: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b="1" dirty="0"/>
              <a:t>Proces uczenia </a:t>
            </a:r>
            <a:r>
              <a:rPr lang="pl-PL" sz="1800" b="1" dirty="0" err="1"/>
              <a:t>sie</a:t>
            </a:r>
            <a:r>
              <a:rPr lang="pl-PL" sz="1800" b="1" dirty="0"/>
              <a:t>̨ a </a:t>
            </a:r>
            <a:r>
              <a:rPr lang="pl-PL" sz="1800" b="1" dirty="0" err="1"/>
              <a:t>rozwój</a:t>
            </a:r>
            <a:r>
              <a:rPr lang="pl-PL" sz="1800" b="1" dirty="0"/>
              <a:t> kompetencji kluczowych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od </a:t>
            </a:r>
            <a:r>
              <a:rPr lang="pl-PL" sz="1800" dirty="0" err="1"/>
              <a:t>nieświadomej</a:t>
            </a:r>
            <a:r>
              <a:rPr lang="pl-PL" sz="1800" dirty="0"/>
              <a:t> niekompetencji do </a:t>
            </a:r>
            <a:r>
              <a:rPr lang="pl-PL" sz="1800" dirty="0" err="1"/>
              <a:t>nieświadomej</a:t>
            </a:r>
            <a:r>
              <a:rPr lang="pl-PL" sz="1800" dirty="0"/>
              <a:t> kompetencji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 err="1"/>
              <a:t>rozwój</a:t>
            </a:r>
            <a:r>
              <a:rPr lang="pl-PL" sz="1800" dirty="0"/>
              <a:t> </a:t>
            </a:r>
            <a:r>
              <a:rPr lang="pl-PL" sz="1800" dirty="0" err="1"/>
              <a:t>umiejętności</a:t>
            </a:r>
            <a:r>
              <a:rPr lang="pl-PL" sz="1800" dirty="0"/>
              <a:t> prostych i </a:t>
            </a:r>
            <a:r>
              <a:rPr lang="pl-PL" sz="1800" dirty="0" err="1"/>
              <a:t>złożonych</a:t>
            </a:r>
            <a:r>
              <a:rPr lang="pl-PL" sz="1800" dirty="0"/>
              <a:t> na przykładzie taksonomii </a:t>
            </a:r>
            <a:r>
              <a:rPr lang="pl-PL" sz="1800" dirty="0" err="1"/>
              <a:t>Blooma</a:t>
            </a:r>
            <a:endParaRPr lang="pl-PL" sz="18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Czynniki </a:t>
            </a:r>
            <a:r>
              <a:rPr lang="pl-PL" sz="1800" dirty="0" err="1"/>
              <a:t>wpływające</a:t>
            </a:r>
            <a:r>
              <a:rPr lang="pl-PL" sz="1800" dirty="0"/>
              <a:t> na proces uczenia </a:t>
            </a:r>
            <a:r>
              <a:rPr lang="pl-PL" sz="1800" dirty="0" err="1"/>
              <a:t>sie</a:t>
            </a:r>
            <a:r>
              <a:rPr lang="pl-PL" sz="1800" dirty="0"/>
              <a:t>̨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 err="1"/>
              <a:t>Środowiska</a:t>
            </a:r>
            <a:r>
              <a:rPr lang="pl-PL" sz="1800" dirty="0"/>
              <a:t> edukacyjne </a:t>
            </a:r>
            <a:r>
              <a:rPr lang="pl-PL" sz="1800" dirty="0" err="1"/>
              <a:t>sprzyjające</a:t>
            </a:r>
            <a:r>
              <a:rPr lang="pl-PL" sz="1800" dirty="0"/>
              <a:t> uczeniu </a:t>
            </a:r>
            <a:r>
              <a:rPr lang="pl-PL" sz="1800" dirty="0" err="1"/>
              <a:t>sie</a:t>
            </a:r>
            <a:r>
              <a:rPr lang="pl-PL" sz="1800" dirty="0"/>
              <a:t>̨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Proces uczenia </a:t>
            </a:r>
            <a:r>
              <a:rPr lang="pl-PL" sz="1800" dirty="0" err="1"/>
              <a:t>sie</a:t>
            </a:r>
            <a:r>
              <a:rPr lang="pl-PL" sz="1800" dirty="0"/>
              <a:t>̨ drogą do kształtowania i rozwijania kompetencji kluczowych </a:t>
            </a:r>
            <a:r>
              <a:rPr lang="pl-PL" sz="1800" dirty="0" err="1"/>
              <a:t>uczniów</a:t>
            </a:r>
            <a:endParaRPr lang="pl-PL" sz="18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b="1" dirty="0"/>
              <a:t>Strategie nauczania/uczenia </a:t>
            </a:r>
            <a:r>
              <a:rPr lang="pl-PL" sz="1800" b="1" dirty="0" err="1"/>
              <a:t>sie</a:t>
            </a:r>
            <a:r>
              <a:rPr lang="pl-PL" sz="1800" b="1" dirty="0"/>
              <a:t>̨ oraz formy pracy </a:t>
            </a:r>
            <a:r>
              <a:rPr lang="pl-PL" sz="1800" b="1" dirty="0" err="1"/>
              <a:t>służące</a:t>
            </a:r>
            <a:r>
              <a:rPr lang="pl-PL" sz="1800" b="1" dirty="0"/>
              <a:t> rozwojowi kompetencji matematyczno-przyrodniczych </a:t>
            </a:r>
            <a:r>
              <a:rPr lang="pl-PL" sz="1800" b="1" dirty="0" err="1"/>
              <a:t>uczniów</a:t>
            </a:r>
            <a:r>
              <a:rPr lang="pl-PL" sz="1800" b="1" dirty="0"/>
              <a:t> na II etapie edukacyjnym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6B0ED1-47F5-6E4F-94D1-9E2C4E44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260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4FB368D-5D88-5748-964C-C85E4F60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</a:t>
            </a:fld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063EAD7-A0C9-6645-B0B1-9444AC6AF286}"/>
              </a:ext>
            </a:extLst>
          </p:cNvPr>
          <p:cNvSpPr txBox="1">
            <a:spLocks/>
          </p:cNvSpPr>
          <p:nvPr/>
        </p:nvSpPr>
        <p:spPr>
          <a:xfrm>
            <a:off x="1433197" y="189718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/>
              <a:t>MODUŁ IV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57BAAB1C-8F45-EE48-A27B-CCB2086BADB3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/>
              <a:t>Proces uczenia się a rozwój kompetencji kluczowych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576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26084"/>
            <a:ext cx="10649607" cy="47014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500" b="1" dirty="0"/>
              <a:t>UCZENIE SIĘ TO .... ?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Kula śniegowa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F9560C-CDE1-904A-BC90-A66B4C9CE5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75604" y="2641600"/>
            <a:ext cx="1701800" cy="17018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A12CD6-819E-184C-BD7D-CF5AAEB7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96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26084"/>
            <a:ext cx="10649607" cy="47014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dirty="0"/>
              <a:t>„Uczenie się̨ jest to proces, </a:t>
            </a:r>
            <a:br>
              <a:rPr lang="pl-PL" sz="3600" dirty="0"/>
            </a:br>
            <a:r>
              <a:rPr lang="pl-PL" sz="3600" dirty="0"/>
              <a:t>w którym na drodze poznania, doświadczenia i ćwiczenia powstają̨ nowe struktury wiedzy, umiejętności, nawyki </a:t>
            </a:r>
            <a:br>
              <a:rPr lang="pl-PL" sz="3600" dirty="0"/>
            </a:br>
            <a:r>
              <a:rPr lang="pl-PL" sz="3600" dirty="0"/>
              <a:t>i postawy, czyli dokonuje się̨ zmiana”.</a:t>
            </a: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br>
              <a:rPr lang="pl-PL" dirty="0"/>
            </a:br>
            <a:r>
              <a:rPr lang="pl-PL" dirty="0"/>
              <a:t>Kamila Witerska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BA82615-DF69-214F-9486-F0C93DFC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80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2608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Nauczanie, a uczenie się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76C4C41-0C17-2F4C-B768-C1C6801B46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94" y="1871707"/>
            <a:ext cx="6466305" cy="394387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6F2C33C-A7A3-464B-8584-43C2253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717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9163FDF-3E46-D744-8A38-0A3C5376A5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007" y="1120089"/>
            <a:ext cx="5216380" cy="4695497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9185F89-8C68-DE45-A756-FAB5F2AC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7095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4735</TotalTime>
  <Words>896</Words>
  <Application>Microsoft Macintosh PowerPoint</Application>
  <PresentationFormat>Panoramiczny</PresentationFormat>
  <Paragraphs>278</Paragraphs>
  <Slides>39</Slides>
  <Notes>35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Motyw pakietu Office</vt:lpstr>
      <vt:lpstr>Prezentacja programu PowerPoint</vt:lpstr>
      <vt:lpstr>Zjazd 2  DZIEŃ 1</vt:lpstr>
      <vt:lpstr>      DOSKONALENIE TRENERÓW WSPOMAGANIA OŚWIATY  POWR.02.10.00-00-7015/17</vt:lpstr>
      <vt:lpstr>      DOSKONALENIE TRENERÓW WSPOMAGANIA OŚWIATY  POWR.02.10.00-00-7015/17</vt:lpstr>
      <vt:lpstr>Prezentacja programu PowerPoint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Prezentacja programu PowerPoint</vt:lpstr>
      <vt:lpstr>      DOSKONALENIE TRENERÓW WSPOMAGANIA OŚWIATY  POWR.02.10.00-00-7015/17</vt:lpstr>
      <vt:lpstr>      DOSKONALENIE TRENERÓW WSPOMAGANIA OŚWIATY  POWR.02.10.00-00-7015/17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 Okońska</dc:creator>
  <cp:lastModifiedBy>Anna Romańska</cp:lastModifiedBy>
  <cp:revision>287</cp:revision>
  <cp:lastPrinted>2019-01-17T19:08:05Z</cp:lastPrinted>
  <dcterms:created xsi:type="dcterms:W3CDTF">2018-12-02T13:14:09Z</dcterms:created>
  <dcterms:modified xsi:type="dcterms:W3CDTF">2019-01-18T20:10:32Z</dcterms:modified>
</cp:coreProperties>
</file>